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8" r:id="rId9"/>
    <p:sldId id="262" r:id="rId10"/>
    <p:sldId id="263" r:id="rId11"/>
    <p:sldId id="264"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7"/>
            <a:ext cx="7772400" cy="1584175"/>
          </a:xfrm>
        </p:spPr>
        <p:txBody>
          <a:bodyPr>
            <a:normAutofit/>
          </a:bodyPr>
          <a:lstStyle/>
          <a:p>
            <a:r>
              <a:rPr lang="en-US" sz="2400" b="1" dirty="0" smtClean="0">
                <a:latin typeface="Times New Roman" pitchFamily="18" charset="0"/>
                <a:cs typeface="Times New Roman" pitchFamily="18" charset="0"/>
              </a:rPr>
              <a:t>Lecture 13</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Character education</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653136"/>
            <a:ext cx="5472608" cy="985664"/>
          </a:xfrm>
        </p:spPr>
        <p:txBody>
          <a:bodyPr>
            <a:normAutofit/>
          </a:bodyPr>
          <a:lstStyle/>
          <a:p>
            <a:r>
              <a:rPr lang="en-US" sz="2400" dirty="0" err="1" smtClean="0">
                <a:solidFill>
                  <a:schemeClr val="tx1"/>
                </a:solidFill>
                <a:latin typeface="Times New Roman" pitchFamily="18" charset="0"/>
                <a:cs typeface="Times New Roman" pitchFamily="18" charset="0"/>
              </a:rPr>
              <a:t>Zhamilya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Makhambetova</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6075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dirty="0" smtClean="0"/>
              <a:t>-</a:t>
            </a:r>
            <a:r>
              <a:rPr lang="en-US" sz="2400" dirty="0" smtClean="0">
                <a:latin typeface="Times New Roman" pitchFamily="18" charset="0"/>
                <a:cs typeface="Times New Roman" pitchFamily="18" charset="0"/>
              </a:rPr>
              <a:t>Skills to identify and help resolve environmental challenges.</a:t>
            </a:r>
          </a:p>
          <a:p>
            <a:pPr marL="0" indent="0" algn="just">
              <a:buNone/>
            </a:pPr>
            <a:r>
              <a:rPr lang="en-US" sz="2400" dirty="0" smtClean="0">
                <a:latin typeface="Times New Roman" pitchFamily="18" charset="0"/>
                <a:cs typeface="Times New Roman" pitchFamily="18" charset="0"/>
              </a:rPr>
              <a:t>-participation in activities that lead to the resolution of    environmental challenges.</a:t>
            </a:r>
          </a:p>
          <a:p>
            <a:pPr marL="0" indent="0" algn="just">
              <a:buNone/>
            </a:pPr>
            <a:r>
              <a:rPr lang="en-US" sz="2400" b="1" dirty="0" smtClean="0">
                <a:latin typeface="Times New Roman" pitchFamily="18" charset="0"/>
                <a:cs typeface="Times New Roman" pitchFamily="18" charset="0"/>
              </a:rPr>
              <a:t>Physical education</a:t>
            </a:r>
          </a:p>
          <a:p>
            <a:pPr marL="0" indent="0" algn="just">
              <a:buNone/>
            </a:pPr>
            <a:r>
              <a:rPr lang="en-US" sz="2400" dirty="0" smtClean="0">
                <a:latin typeface="Times New Roman" pitchFamily="18" charset="0"/>
                <a:cs typeface="Times New Roman" pitchFamily="18" charset="0"/>
              </a:rPr>
              <a:t>In most educational systems, physical education is a course in the curriculum which utilizes learning in the cognitive, affective and psychomotor domains in a play or movement exploration setting. In the RK, it is mandatory for students in elementary schools, and often for students in middle schools and high schools.</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6867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Methods and forms of character education in higher education institutions</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Methods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character </a:t>
            </a:r>
            <a:r>
              <a:rPr lang="en-US" sz="2400" dirty="0" smtClean="0">
                <a:latin typeface="Times New Roman" pitchFamily="18" charset="0"/>
                <a:cs typeface="Times New Roman" pitchFamily="18" charset="0"/>
              </a:rPr>
              <a:t>education are ways of joint activity of the teacher and the student aimed at formation of well-rounded, professionally competent personality.</a:t>
            </a:r>
          </a:p>
          <a:p>
            <a:pPr marL="0" indent="0">
              <a:buNone/>
            </a:pPr>
            <a:r>
              <a:rPr lang="en-US" sz="2400" dirty="0" smtClean="0">
                <a:latin typeface="Times New Roman" pitchFamily="18" charset="0"/>
                <a:cs typeface="Times New Roman" pitchFamily="18" charset="0"/>
              </a:rPr>
              <a:t>Methods of character are explanation, advice, persuasion, teacher’s order, public opinion, example, commission, exercise, competition, approval, disapproval.</a:t>
            </a:r>
          </a:p>
          <a:p>
            <a:pPr marL="0" indent="0">
              <a:buNone/>
            </a:pPr>
            <a:r>
              <a:rPr lang="en-US" sz="2400" dirty="0" smtClean="0">
                <a:latin typeface="Times New Roman" pitchFamily="18" charset="0"/>
                <a:cs typeface="Times New Roman" pitchFamily="18" charset="0"/>
              </a:rPr>
              <a:t>Forms of character education as external forms of the organization of process of character education are interactions of the teacher and the student aimed at development of personal properties. They are as follows:</a:t>
            </a:r>
          </a:p>
          <a:p>
            <a:pPr marL="0" indent="0">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mass events-themed nights, sports events;</a:t>
            </a:r>
            <a:endParaRPr lang="ru-RU" sz="2400" dirty="0"/>
          </a:p>
        </p:txBody>
      </p:sp>
    </p:spTree>
    <p:extLst>
      <p:ext uri="{BB962C8B-B14F-4D97-AF65-F5344CB8AC3E}">
        <p14:creationId xmlns:p14="http://schemas.microsoft.com/office/powerpoint/2010/main" val="3393548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-group activities-clubs, sections, studios;</a:t>
            </a:r>
          </a:p>
          <a:p>
            <a:pPr marL="0" indent="0" algn="just">
              <a:buNone/>
            </a:pPr>
            <a:r>
              <a:rPr lang="en-US" sz="2400" dirty="0" smtClean="0">
                <a:latin typeface="Times New Roman" pitchFamily="18" charset="0"/>
                <a:cs typeface="Times New Roman" pitchFamily="18" charset="0"/>
              </a:rPr>
              <a:t>-individual forms-conversations, tutorials. </a:t>
            </a:r>
          </a:p>
          <a:p>
            <a:pPr marL="0" indent="0" algn="just">
              <a:buNone/>
            </a:pPr>
            <a:r>
              <a:rPr lang="en-US" sz="2400" dirty="0" smtClean="0">
                <a:latin typeface="Times New Roman" pitchFamily="18" charset="0"/>
                <a:cs typeface="Times New Roman" pitchFamily="18" charset="0"/>
              </a:rPr>
              <a:t>In HEI a curator-advisor is engaged in activities related to character development of students.</a:t>
            </a:r>
          </a:p>
          <a:p>
            <a:pPr marL="0" indent="0" algn="just">
              <a:buNone/>
            </a:pPr>
            <a:r>
              <a:rPr lang="en-US" sz="2400" dirty="0" smtClean="0">
                <a:latin typeface="Times New Roman" pitchFamily="18" charset="0"/>
                <a:cs typeface="Times New Roman" pitchFamily="18" charset="0"/>
              </a:rPr>
              <a:t>It is known that life in the university can be a very challengeable experience especially for the new students. Therefore, the curator-advisors can ease the students’ transitions from school life to the university life by providing them with useful information and guidance for students throughout their entire education experiences.</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8415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en-US" b="1" dirty="0" smtClean="0"/>
              <a:t>Thank You for attention!</a:t>
            </a:r>
            <a:endParaRPr lang="ru-RU" b="1" dirty="0"/>
          </a:p>
        </p:txBody>
      </p:sp>
    </p:spTree>
    <p:extLst>
      <p:ext uri="{BB962C8B-B14F-4D97-AF65-F5344CB8AC3E}">
        <p14:creationId xmlns:p14="http://schemas.microsoft.com/office/powerpoint/2010/main" val="350412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Definition of character education</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Character is a set of personal traits or dispositions that produce specific moral emotions, inform motivation and guide conduct. </a:t>
            </a:r>
          </a:p>
          <a:p>
            <a:pPr marL="0" indent="0" algn="just">
              <a:buNone/>
            </a:pPr>
            <a:r>
              <a:rPr lang="en-US" sz="2400" dirty="0" smtClean="0">
                <a:latin typeface="Times New Roman" pitchFamily="18" charset="0"/>
                <a:cs typeface="Times New Roman" pitchFamily="18" charset="0"/>
              </a:rPr>
              <a:t>When a person is said to have </a:t>
            </a:r>
            <a:r>
              <a:rPr lang="en-US" sz="2400" i="1" dirty="0" smtClean="0">
                <a:latin typeface="Times New Roman" pitchFamily="18" charset="0"/>
                <a:cs typeface="Times New Roman" pitchFamily="18" charset="0"/>
              </a:rPr>
              <a:t>character</a:t>
            </a:r>
            <a:r>
              <a:rPr lang="en-US" sz="2400" dirty="0" smtClean="0">
                <a:latin typeface="Times New Roman" pitchFamily="18" charset="0"/>
                <a:cs typeface="Times New Roman" pitchFamily="18" charset="0"/>
              </a:rPr>
              <a:t>, it usually implies they have distinguished moral qualities, moral virtues, and moral reasoning abilities. Less frequently used terms include morality, virtue and ethics. A moral person understands right and wrong and willfully chooses what is right; a virtuous person engages in good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intentionally, predictably, habitually; an ethical person figures out what is right or good when this is not obvious.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3921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С</a:t>
            </a:r>
            <a:r>
              <a:rPr lang="en-US" sz="2400" b="1" dirty="0" err="1" smtClean="0">
                <a:latin typeface="Times New Roman" pitchFamily="18" charset="0"/>
                <a:cs typeface="Times New Roman" pitchFamily="18" charset="0"/>
              </a:rPr>
              <a:t>haracter</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education</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s all explicit and implicit educational activities that help young people develop positive personal strengths called virtues. Character education has a place in the culture and functions of families, schools, universities and other institutions. Character education is about helping students grasp what is ethically important in situations and to act for the right reasons, such they become more autonomous and reflective.</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3957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smtClean="0"/>
              <a:t>     </a:t>
            </a:r>
          </a:p>
          <a:p>
            <a:r>
              <a:rPr lang="en-US" dirty="0"/>
              <a:t> </a:t>
            </a:r>
            <a:r>
              <a:rPr lang="en-US" dirty="0" smtClean="0"/>
              <a:t>                      </a:t>
            </a:r>
            <a:endParaRPr lang="ru-RU" dirty="0"/>
          </a:p>
        </p:txBody>
      </p:sp>
      <p:pic>
        <p:nvPicPr>
          <p:cNvPr id="1026" name="Picture 2" descr="C:\Users\Admi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484784"/>
            <a:ext cx="5184576"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41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Areas of character education</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Civic education</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Civic education can be defined as the acquisition of knowledge, skills and dispositions that are needed for effective and responsible citizenship and society.</a:t>
            </a:r>
          </a:p>
          <a:p>
            <a:pPr marL="0" indent="0" algn="just">
              <a:buNone/>
            </a:pPr>
            <a:r>
              <a:rPr lang="en-US" sz="2400" dirty="0" smtClean="0">
                <a:latin typeface="Times New Roman" pitchFamily="18" charset="0"/>
                <a:cs typeface="Times New Roman" pitchFamily="18" charset="0"/>
              </a:rPr>
              <a:t>Civic education is a way to foster civic awareness and responsibilities and to shape good citizens. Therefore, it is necessary for students to learn about their rights and obligations, the system of government, to get to know the traditional customs and historical culture, the codes of conduct, and they should also develop their ability to communicate and form proper views of life and value system.</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3161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a:latin typeface="Times New Roman" pitchFamily="18" charset="0"/>
                <a:cs typeface="Times New Roman" pitchFamily="18" charset="0"/>
              </a:rPr>
              <a:t>Higher education institutions</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lgn="just">
              <a:buNone/>
            </a:pPr>
            <a:r>
              <a:rPr lang="en-US" sz="2400" dirty="0" smtClean="0">
                <a:latin typeface="Times New Roman" pitchFamily="18" charset="0"/>
                <a:cs typeface="Times New Roman" pitchFamily="18" charset="0"/>
              </a:rPr>
              <a:t>need to promote specific civic virtues, such as service, citizenship and volunteering, that help students understand their ties to society and responsibilities within it.</a:t>
            </a:r>
          </a:p>
          <a:p>
            <a:pPr marL="0" indent="0" algn="just">
              <a:buNone/>
            </a:pPr>
            <a:r>
              <a:rPr lang="en-US" sz="2400" dirty="0" smtClean="0">
                <a:latin typeface="Times New Roman" pitchFamily="18" charset="0"/>
                <a:cs typeface="Times New Roman" pitchFamily="18" charset="0"/>
              </a:rPr>
              <a:t>Moral education aims at the promotion of a core set of universally acknowledged (cosmopolitan) virtues and values.</a:t>
            </a:r>
          </a:p>
          <a:p>
            <a:pPr marL="0" indent="0" algn="just">
              <a:buNone/>
            </a:pPr>
            <a:r>
              <a:rPr lang="en-US" sz="2400" dirty="0" smtClean="0">
                <a:latin typeface="Times New Roman" pitchFamily="18" charset="0"/>
                <a:cs typeface="Times New Roman" pitchFamily="18" charset="0"/>
              </a:rPr>
              <a:t>Moral Character Virtues:</a:t>
            </a:r>
          </a:p>
          <a:p>
            <a:pPr marL="0" indent="0" algn="just">
              <a:buNone/>
            </a:pPr>
            <a:r>
              <a:rPr lang="en-US" sz="2400" dirty="0" smtClean="0">
                <a:latin typeface="Times New Roman" pitchFamily="18" charset="0"/>
                <a:cs typeface="Times New Roman" pitchFamily="18" charset="0"/>
              </a:rPr>
              <a:t>Courage, self-discipline, compassion, gratitude, justice, humility, honesty.</a:t>
            </a:r>
          </a:p>
          <a:p>
            <a:pPr marL="0" indent="0">
              <a:buNone/>
            </a:pPr>
            <a:endParaRPr lang="en-US" sz="2400"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1002804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Aesthetic education</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Aesthetic </a:t>
            </a:r>
            <a:r>
              <a:rPr lang="en-US" sz="2400" dirty="0" smtClean="0">
                <a:latin typeface="Times New Roman" pitchFamily="18" charset="0"/>
                <a:cs typeface="Times New Roman" pitchFamily="18" charset="0"/>
              </a:rPr>
              <a:t>education is development of man’s aesthetic attitude toward reality. It is connected with people’s perception and understanding of the beauty that is found in reality, with their enjoyment of such beauty, and with their aesthetic creativity.</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life, the beautiful is both the means and the result of aesthetic education. It is found in concentrated form in art and in literature, and it is inseparably connected with nature , social activity, work everyday life, and relations between people.</a:t>
            </a:r>
          </a:p>
          <a:p>
            <a:pPr marL="0" indent="0">
              <a:buNone/>
            </a:pPr>
            <a:r>
              <a:rPr lang="en-US" sz="2400" dirty="0" smtClean="0">
                <a:latin typeface="Times New Roman" pitchFamily="18" charset="0"/>
                <a:cs typeface="Times New Roman" pitchFamily="18" charset="0"/>
              </a:rPr>
              <a:t>One of the most important tasks of aesthetic education is to train people to perceive, enjoy and correctly evaluate the beautiful in art, in literature, and in life.</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6439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smtClean="0"/>
              <a:t>          </a:t>
            </a:r>
          </a:p>
          <a:p>
            <a:pPr marL="0" indent="0">
              <a:buNone/>
            </a:pPr>
            <a:r>
              <a:rPr lang="en-US" dirty="0"/>
              <a:t> </a:t>
            </a:r>
            <a:r>
              <a:rPr lang="en-US" dirty="0" smtClean="0"/>
              <a:t>                         </a:t>
            </a:r>
            <a:endParaRPr lang="ru-RU" dirty="0"/>
          </a:p>
        </p:txBody>
      </p:sp>
      <p:pic>
        <p:nvPicPr>
          <p:cNvPr id="2050" name="Picture 2" descr="C:\Users\Admin\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692696"/>
            <a:ext cx="6552728"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32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Environmental education</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buNone/>
            </a:pPr>
            <a:r>
              <a:rPr lang="en-US" sz="2400" dirty="0">
                <a:latin typeface="Times New Roman" pitchFamily="18" charset="0"/>
                <a:cs typeface="Times New Roman" pitchFamily="18" charset="0"/>
              </a:rPr>
              <a:t>Environmental </a:t>
            </a:r>
            <a:r>
              <a:rPr lang="en-US" sz="2400" dirty="0" smtClean="0">
                <a:latin typeface="Times New Roman" pitchFamily="18" charset="0"/>
                <a:cs typeface="Times New Roman" pitchFamily="18" charset="0"/>
              </a:rPr>
              <a:t>education is a process that allows individuals to explore environmental issues, engage in problem solving, and take action to improve the </a:t>
            </a:r>
            <a:r>
              <a:rPr lang="en-US" sz="2400" dirty="0" smtClean="0">
                <a:latin typeface="Times New Roman" pitchFamily="18" charset="0"/>
                <a:cs typeface="Times New Roman" pitchFamily="18" charset="0"/>
              </a:rPr>
              <a:t>environment</a:t>
            </a:r>
            <a:r>
              <a:rPr lang="en-US" sz="2400" dirty="0" smtClean="0">
                <a:latin typeface="Times New Roman" pitchFamily="18" charset="0"/>
                <a:cs typeface="Times New Roman" pitchFamily="18" charset="0"/>
              </a:rPr>
              <a:t>. As a result, individuals develop a deeper understanding of environmental issues and have the skills to make informed and responsible decisions.</a:t>
            </a:r>
          </a:p>
          <a:p>
            <a:pPr marL="0" indent="0">
              <a:buNone/>
            </a:pPr>
            <a:r>
              <a:rPr lang="en-US" sz="2400" dirty="0" smtClean="0">
                <a:latin typeface="Times New Roman" pitchFamily="18" charset="0"/>
                <a:cs typeface="Times New Roman" pitchFamily="18" charset="0"/>
              </a:rPr>
              <a:t>The components of environmental education are:</a:t>
            </a:r>
          </a:p>
          <a:p>
            <a:pPr marL="0" indent="0">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awareness and sensitivity to the environment and environmental challenges</a:t>
            </a:r>
          </a:p>
          <a:p>
            <a:pPr marL="0" indent="0">
              <a:buNone/>
            </a:pPr>
            <a:r>
              <a:rPr lang="en-US" sz="2400" dirty="0" smtClean="0">
                <a:latin typeface="Times New Roman" pitchFamily="18" charset="0"/>
                <a:cs typeface="Times New Roman" pitchFamily="18" charset="0"/>
              </a:rPr>
              <a:t>-knowledge and understanding of the environment </a:t>
            </a:r>
            <a:r>
              <a:rPr lang="en-US" sz="2400" dirty="0">
                <a:latin typeface="Times New Roman" pitchFamily="18" charset="0"/>
                <a:cs typeface="Times New Roman" pitchFamily="18" charset="0"/>
              </a:rPr>
              <a:t>and environmental challenges</a:t>
            </a:r>
          </a:p>
          <a:p>
            <a:pPr marL="0" indent="0">
              <a:buNone/>
            </a:pPr>
            <a:r>
              <a:rPr lang="en-US" sz="2400" dirty="0" smtClean="0">
                <a:latin typeface="Times New Roman" pitchFamily="18" charset="0"/>
                <a:cs typeface="Times New Roman" pitchFamily="18" charset="0"/>
              </a:rPr>
              <a:t>-attitudes of concern for the environment and motivation to improve or maintain environmental quality </a:t>
            </a:r>
            <a:endParaRPr lang="ru-RU" sz="2400" dirty="0"/>
          </a:p>
        </p:txBody>
      </p:sp>
    </p:spTree>
    <p:extLst>
      <p:ext uri="{BB962C8B-B14F-4D97-AF65-F5344CB8AC3E}">
        <p14:creationId xmlns:p14="http://schemas.microsoft.com/office/powerpoint/2010/main" val="35809056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844</Words>
  <Application>Microsoft Office PowerPoint</Application>
  <PresentationFormat>Экран (4:3)</PresentationFormat>
  <Paragraphs>45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Lecture 13 Character education</vt:lpstr>
      <vt:lpstr>Definition of character education</vt:lpstr>
      <vt:lpstr>Сharacter education</vt:lpstr>
      <vt:lpstr>Презентация PowerPoint</vt:lpstr>
      <vt:lpstr>Areas of character education Civic education</vt:lpstr>
      <vt:lpstr>Higher education institutions</vt:lpstr>
      <vt:lpstr>Aesthetic education</vt:lpstr>
      <vt:lpstr>Презентация PowerPoint</vt:lpstr>
      <vt:lpstr>Environmental education</vt:lpstr>
      <vt:lpstr>Презентация PowerPoint</vt:lpstr>
      <vt:lpstr>Methods and forms of character education in higher education institutions</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 Character education</dc:title>
  <dc:creator>Admin</dc:creator>
  <cp:lastModifiedBy>Admin</cp:lastModifiedBy>
  <cp:revision>16</cp:revision>
  <dcterms:created xsi:type="dcterms:W3CDTF">2017-04-12T03:37:56Z</dcterms:created>
  <dcterms:modified xsi:type="dcterms:W3CDTF">2017-04-13T03:24:33Z</dcterms:modified>
</cp:coreProperties>
</file>